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charts/chart1.xml" ContentType="application/vnd.openxmlformats-officedocument.drawingml.chart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charts/chart2.xml" ContentType="application/vnd.openxmlformats-officedocument.drawingml.chart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Annual P&amp;L Impact</c:v>
                </c:pt>
              </c:strCache>
            </c:strRef>
          </c:tx>
          <c:spPr>
            <a:solidFill>
              <a:srgbClr val="C9A22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D1B2A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Cost Reduction</c:v>
                  </c:pt>
                  <c:pt idx="1">
                    <c:v>Revenue Enhancement</c:v>
                  </c:pt>
                  <c:pt idx="2">
                    <c:v>Risk Mitigation</c:v>
                  </c:pt>
                  <c:pt idx="3">
                    <c:v>Total Impact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85</c:v>
                </c:pt>
                <c:pt idx="2">
                  <c:v>45</c:v>
                </c:pt>
                <c:pt idx="3">
                  <c:v>250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D1B2A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1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1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Year 1</c:v>
                </c:pt>
              </c:strCache>
            </c:strRef>
          </c:tx>
          <c:spPr>
            <a:solidFill>
              <a:srgbClr val="C9A227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Tech/Infrastructure</c:v>
                  </c:pt>
                  <c:pt idx="1">
                    <c:v>Talent &amp; Training</c:v>
                  </c:pt>
                  <c:pt idx="2">
                    <c:v>Consulting</c:v>
                  </c:pt>
                  <c:pt idx="3">
                    <c:v>Operations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28</c:v>
                </c:pt>
                <c:pt idx="2">
                  <c:v>22</c:v>
                </c:pt>
                <c:pt idx="3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Year 2</c:v>
                </c:pt>
              </c:strCache>
            </c:strRef>
          </c:tx>
          <c:spPr>
            <a:solidFill>
              <a:srgbClr val="1B4F72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Tech/Infrastructure</c:v>
                  </c:pt>
                  <c:pt idx="1">
                    <c:v>Talent &amp; Training</c:v>
                  </c:pt>
                  <c:pt idx="2">
                    <c:v>Consulting</c:v>
                  </c:pt>
                  <c:pt idx="3">
                    <c:v>Operations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40</c:v>
                </c:pt>
                <c:pt idx="2">
                  <c:v>15</c:v>
                </c:pt>
                <c:pt idx="3">
                  <c:v>15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Year 3</c:v>
                </c:pt>
              </c:strCache>
            </c:strRef>
          </c:tx>
          <c:spPr>
            <a:solidFill>
              <a:srgbClr val="6B8CA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Tech/Infrastructure</c:v>
                  </c:pt>
                  <c:pt idx="1">
                    <c:v>Talent &amp; Training</c:v>
                  </c:pt>
                  <c:pt idx="2">
                    <c:v>Consulting</c:v>
                  </c:pt>
                  <c:pt idx="3">
                    <c:v>Operations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25</c:v>
                </c:pt>
                <c:pt idx="1">
                  <c:v>35</c:v>
                </c:pt>
                <c:pt idx="2">
                  <c:v>10</c:v>
                </c:pt>
                <c:pt idx="3">
                  <c:v>20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FFFFFF"/>
                  </a:solidFill>
                  <a:latin typeface="Arial"/>
                </a:defRPr>
              </a:pPr>
            </a:p>
          </c:txPr>
          <c:dLblPos val="in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1A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A1A1A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AI Briefing Pack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[Bank Name] AI Strategy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Board Briefing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Date: [INSERT DATE]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- For Board Members Only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Profile: 3-Year Plan</a:t>
            </a:r>
            <a:endParaRPr lang="en-US" sz="36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005840"/>
          <a:ext cx="59436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675120" y="1097280"/>
            <a:ext cx="2103120" cy="77724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6675120" y="117043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$85-105M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766560" y="15087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3-Year Investment</a:t>
            </a:r>
            <a:endParaRPr lang="en-US" sz="900" dirty="0"/>
          </a:p>
        </p:txBody>
      </p:sp>
      <p:sp>
        <p:nvSpPr>
          <p:cNvPr id="9" name="Shape 6"/>
          <p:cNvSpPr/>
          <p:nvPr/>
        </p:nvSpPr>
        <p:spPr>
          <a:xfrm>
            <a:off x="6675120" y="2011680"/>
            <a:ext cx="2103120" cy="77724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675120" y="208483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$250M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766560" y="24231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Annual Returns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6675120" y="2926080"/>
            <a:ext cx="2103120" cy="77724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675120" y="299923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$580M+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6766560" y="3337560"/>
            <a:ext cx="192024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NPV (@ 10% discount)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57200" y="42062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Analysis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investments in infrastructure and talent lay foundation. Year 2 shows ROI from initial use cases. Year 3 reaches full payback as portfolio scales. Cumulative 3-year ROI: 280%.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Actions: 90-Day to 12-Month Plan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743200" cy="2743200"/>
          </a:xfrm>
          <a:prstGeom prst="rect">
            <a:avLst/>
          </a:prstGeom>
          <a:solidFill>
            <a:srgbClr val="E8E8E8"/>
          </a:solidFill>
          <a:ln w="25400">
            <a:solidFill>
              <a:srgbClr val="1B4F7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097280"/>
            <a:ext cx="2743200" cy="4572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143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1-90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94360" y="1645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94360" y="19659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AI CoE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" y="23774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governance framework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4360" y="27889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Finalize vendor partnerships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383280" y="1097280"/>
            <a:ext cx="2743200" cy="2743200"/>
          </a:xfrm>
          <a:prstGeom prst="rect">
            <a:avLst/>
          </a:prstGeom>
          <a:solidFill>
            <a:srgbClr val="E8E8E8"/>
          </a:solidFill>
          <a:ln w="25400">
            <a:solidFill>
              <a:srgbClr val="1B4F7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83280" y="1097280"/>
            <a:ext cx="2743200" cy="4572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4" name="Text 12"/>
          <p:cNvSpPr/>
          <p:nvPr/>
        </p:nvSpPr>
        <p:spPr>
          <a:xfrm>
            <a:off x="3383280" y="1143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Months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20440" y="1645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Acceleration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520440" y="19659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2-3 quick wins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520440" y="23774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 CoE team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520440" y="27889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monitoring/governance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1097280"/>
            <a:ext cx="2743200" cy="2743200"/>
          </a:xfrm>
          <a:prstGeom prst="rect">
            <a:avLst/>
          </a:prstGeom>
          <a:solidFill>
            <a:srgbClr val="E8E8E8"/>
          </a:solidFill>
          <a:ln w="25400">
            <a:solidFill>
              <a:srgbClr val="1B4F7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309360" y="1097280"/>
            <a:ext cx="2743200" cy="4572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21" name="Text 19"/>
          <p:cNvSpPr/>
          <p:nvPr/>
        </p:nvSpPr>
        <p:spPr>
          <a:xfrm>
            <a:off x="6309360" y="11430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Months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446520" y="1645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Impact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446520" y="19659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5+ use cases live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46520" y="237744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ROI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446520" y="278892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Year 2 scaling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57200" y="411480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Board Decisions Required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57200" y="4389120"/>
            <a:ext cx="8229600" cy="594360"/>
          </a:xfrm>
          <a:prstGeom prst="rect">
            <a:avLst/>
          </a:prstGeom>
          <a:solidFill>
            <a:srgbClr val="E8E8E8"/>
          </a:solidFill>
          <a:ln w="12700">
            <a:solidFill>
              <a:srgbClr val="0D1B2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4434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 $85-105M 3-year investment program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Authorize CoE establishment and staffing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use case prioritization and execution governance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 &amp; Discussion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12801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Discussion Topics for the Board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1645920"/>
            <a:ext cx="73152" cy="2286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64592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appetite and governance framework alignment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057400"/>
            <a:ext cx="73152" cy="2286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05740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timing and phasing strategy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468880"/>
            <a:ext cx="73152" cy="2286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46888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acquisition and retention plan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2880360"/>
            <a:ext cx="73152" cy="2286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2" name="Text 10"/>
          <p:cNvSpPr/>
          <p:nvPr/>
        </p:nvSpPr>
        <p:spPr>
          <a:xfrm>
            <a:off x="640080" y="28803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Competitive response timeline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291840"/>
            <a:ext cx="73152" cy="22860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2918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 and board-level KPIs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57200" y="3657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94360" y="4023360"/>
            <a:ext cx="7955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decision on strategic direction &amp; investment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94360" y="4343400"/>
            <a:ext cx="7955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100-day planning with executives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94360" y="4663440"/>
            <a:ext cx="7955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RFP and partnership agreements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94360" y="4983480"/>
            <a:ext cx="79552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 leadership recruitment begins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572000"/>
            <a:ext cx="8229600" cy="4572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645152"/>
            <a:ext cx="78638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Contact: </a:t>
            </a:r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advisor@rodney-ai.com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Rodney.AI AI Advisory Practice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320040" cy="32004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914400" y="109728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Opportunity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91840" y="109728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[Quantified market opportunity and competitive imperative]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1874520"/>
            <a:ext cx="320040" cy="32004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8745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14400" y="187452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 Assessment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91840" y="187452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[Maturity level, strengths, and key capability gaps]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2651760"/>
            <a:ext cx="320040" cy="32004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265176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14400" y="265176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Governance Framework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3291840" y="265176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[Risk appetite, regulatory requirements, governance structure]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3429000"/>
            <a:ext cx="320040" cy="32004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342900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14400" y="34290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Action Plan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291840" y="342900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[Priority initiatives, investment, and timeline]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Context: AI in Banking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457200" y="1097280"/>
            <a:ext cx="2560320" cy="164592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5720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$2.3T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548640" y="19202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Projected AI Market Value in FS by 2030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91840" y="1097280"/>
            <a:ext cx="2560320" cy="164592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9184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35%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383280" y="19202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ROE Uplift Opportunity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560320" cy="1645920"/>
          </a:xfrm>
          <a:prstGeom prst="rect">
            <a:avLst/>
          </a:prstGeom>
          <a:solidFill>
            <a:srgbClr val="0D1B2A"/>
          </a:solidFill>
          <a:ln w="25400">
            <a:solidFill>
              <a:srgbClr val="C9A227"/>
            </a:solidFill>
            <a:prstDash val="solid"/>
          </a:ln>
          <a:effectLst>
            <a:outerShdw sx="100000" sy="100000" kx="0" ky="0" algn="bl" rotWithShape="0" blurRad="101600" dist="38100" dir="16200000">
              <a:srgbClr val="000000">
                <a:alpha val="15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6126480" y="1280160"/>
            <a:ext cx="25603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6217920" y="19202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Cost/Income Improvement Target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30175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Benchmarks</a:t>
            </a:r>
            <a:endParaRPr lang="en-US" sz="16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383280"/>
          <a:ext cx="8229600" cy="1463040"/>
        </p:xfrm>
        <a:graphic>
          <a:graphicData uri="http://schemas.openxmlformats.org/drawingml/2006/table">
            <a:tbl>
              <a:tblPr/>
              <a:tblGrid>
                <a:gridCol w="1828800"/>
                <a:gridCol w="2011680"/>
                <a:gridCol w="2743200"/>
                <a:gridCol w="1645920"/>
              </a:tblGrid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Bank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AI Maturity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Key Initiatives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ROE Impact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DBS Bank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Leader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End-to-end automation, Gen AI platforms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+3.2%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JPMorgan Chase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Leader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COIN, proprietary LLMs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+2.8%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UBS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Advanced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Risk AI, wealth management AI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+2.1%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[This Bank]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[Current Level]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[Current Initiatives]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[To Achieve]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Opportunity Sizing: P&amp;L Impact</a:t>
            </a:r>
            <a:endParaRPr lang="en-US" sz="36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457200" y="1005840"/>
          <a:ext cx="5943600" cy="29260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6675120" y="1188720"/>
            <a:ext cx="2103120" cy="73152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7" name="Text 4"/>
          <p:cNvSpPr/>
          <p:nvPr/>
        </p:nvSpPr>
        <p:spPr>
          <a:xfrm>
            <a:off x="6675120" y="126187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280%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6675120" y="158191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ROI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6675120" y="2103120"/>
            <a:ext cx="2103120" cy="73152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0" name="Text 7"/>
          <p:cNvSpPr/>
          <p:nvPr/>
        </p:nvSpPr>
        <p:spPr>
          <a:xfrm>
            <a:off x="6675120" y="217627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Months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6675120" y="249631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675120" y="3017520"/>
            <a:ext cx="2103120" cy="73152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3" name="Text 10"/>
          <p:cNvSpPr/>
          <p:nvPr/>
        </p:nvSpPr>
        <p:spPr>
          <a:xfrm>
            <a:off x="6675120" y="309067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22%</a:t>
            </a:r>
            <a:endParaRPr lang="en-US" sz="1800" dirty="0"/>
          </a:p>
        </p:txBody>
      </p:sp>
      <p:sp>
        <p:nvSpPr>
          <p:cNvPr id="14" name="Text 11"/>
          <p:cNvSpPr/>
          <p:nvPr/>
        </p:nvSpPr>
        <p:spPr>
          <a:xfrm>
            <a:off x="6675120" y="3410712"/>
            <a:ext cx="2103120" cy="320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COE Improvement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State: Maturity Assessment</a:t>
            </a:r>
            <a:endParaRPr lang="en-US" sz="3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011680"/>
        </p:xfrm>
        <a:graphic>
          <a:graphicData uri="http://schemas.openxmlformats.org/drawingml/2006/table">
            <a:tbl>
              <a:tblPr/>
              <a:tblGrid>
                <a:gridCol w="2926080"/>
                <a:gridCol w="1737360"/>
                <a:gridCol w="1737360"/>
                <a:gridCol w="1737360"/>
              </a:tblGrid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Dimension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Current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Target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Gap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Strategy &amp; Governance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2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4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High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Data &amp; Infrastructure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2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4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High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Talent &amp; Capabilities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1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3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Very High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Use Case Portfolio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2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4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High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Operating Model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1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4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Very High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Risk &amp; Compliance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2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Level 3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Medium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2004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Strengths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3566160"/>
            <a:ext cx="4114800" cy="1188720"/>
          </a:xfrm>
          <a:prstGeom prst="rect">
            <a:avLst/>
          </a:prstGeom>
          <a:solidFill>
            <a:srgbClr val="E8E8E8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40080" y="3657600"/>
            <a:ext cx="3749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data foundation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AI awareness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PoCs underway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754880" y="32004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Gaps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754880" y="3566160"/>
            <a:ext cx="3931920" cy="1188720"/>
          </a:xfrm>
          <a:prstGeom prst="rect">
            <a:avLst/>
          </a:prstGeom>
          <a:solidFill>
            <a:srgbClr val="E8E8E8"/>
          </a:solidFill>
          <a:ln w="12700">
            <a:solidFill>
              <a:srgbClr val="FF6B6B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937760" y="3657600"/>
            <a:ext cx="35661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dedicated AI CoE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Limited AI talent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Fragmented governance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 Portfolio: Prioritization Matrix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6459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914400" y="146304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 ➜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114800" y="164592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74320" y="1005840"/>
            <a:ext cx="365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37160" y="2011680"/>
            <a:ext cx="182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914400" y="1005840"/>
            <a:ext cx="3474720" cy="2011680"/>
          </a:xfrm>
          <a:prstGeom prst="rect">
            <a:avLst/>
          </a:prstGeom>
          <a:solidFill>
            <a:srgbClr val="F0F0F0"/>
          </a:solidFill>
          <a:ln w="25400">
            <a:solidFill>
              <a:srgbClr val="CCCCCC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651760" y="1005840"/>
            <a:ext cx="0" cy="201168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914400" y="2011680"/>
            <a:ext cx="3474720" cy="0"/>
          </a:xfrm>
          <a:prstGeom prst="line">
            <a:avLst/>
          </a:prstGeom>
          <a:noFill/>
          <a:ln w="12700">
            <a:solidFill>
              <a:srgbClr val="CCCCCC"/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1188720" y="1188720"/>
            <a:ext cx="731520" cy="731520"/>
          </a:xfrm>
          <a:prstGeom prst="ellipse">
            <a:avLst/>
          </a:prstGeom>
          <a:solidFill>
            <a:srgbClr val="1B4F72"/>
          </a:solidFill>
          <a:ln/>
        </p:spPr>
      </p:sp>
      <p:sp>
        <p:nvSpPr>
          <p:cNvPr id="14" name="Text 12"/>
          <p:cNvSpPr/>
          <p:nvPr/>
        </p:nvSpPr>
        <p:spPr>
          <a:xfrm>
            <a:off x="1188720" y="13258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468880" y="1188720"/>
            <a:ext cx="731520" cy="731520"/>
          </a:xfrm>
          <a:prstGeom prst="ellipse">
            <a:avLst/>
          </a:prstGeom>
          <a:solidFill>
            <a:srgbClr val="1B4F72"/>
          </a:solidFill>
          <a:ln/>
        </p:spPr>
      </p:sp>
      <p:sp>
        <p:nvSpPr>
          <p:cNvPr id="16" name="Text 14"/>
          <p:cNvSpPr/>
          <p:nvPr/>
        </p:nvSpPr>
        <p:spPr>
          <a:xfrm>
            <a:off x="2468880" y="132588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1188720" y="2194560"/>
            <a:ext cx="731520" cy="731520"/>
          </a:xfrm>
          <a:prstGeom prst="ellipse">
            <a:avLst/>
          </a:prstGeom>
          <a:solidFill>
            <a:srgbClr val="1B4F72"/>
          </a:solidFill>
          <a:ln/>
        </p:spPr>
      </p:sp>
      <p:sp>
        <p:nvSpPr>
          <p:cNvPr id="18" name="Text 16"/>
          <p:cNvSpPr/>
          <p:nvPr/>
        </p:nvSpPr>
        <p:spPr>
          <a:xfrm>
            <a:off x="1188720" y="23317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2468880" y="2194560"/>
            <a:ext cx="731520" cy="731520"/>
          </a:xfrm>
          <a:prstGeom prst="ellipse">
            <a:avLst/>
          </a:prstGeom>
          <a:solidFill>
            <a:srgbClr val="1B4F72"/>
          </a:solidFill>
          <a:ln/>
        </p:spPr>
      </p:sp>
      <p:sp>
        <p:nvSpPr>
          <p:cNvPr id="20" name="Text 18"/>
          <p:cNvSpPr/>
          <p:nvPr/>
        </p:nvSpPr>
        <p:spPr>
          <a:xfrm>
            <a:off x="2468880" y="233172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645920" y="2743200"/>
            <a:ext cx="731520" cy="731520"/>
          </a:xfrm>
          <a:prstGeom prst="ellipse">
            <a:avLst/>
          </a:prstGeom>
          <a:solidFill>
            <a:srgbClr val="1B4F72"/>
          </a:solidFill>
          <a:ln/>
        </p:spPr>
      </p:sp>
      <p:sp>
        <p:nvSpPr>
          <p:cNvPr id="22" name="Text 20"/>
          <p:cNvSpPr/>
          <p:nvPr/>
        </p:nvSpPr>
        <p:spPr>
          <a:xfrm>
            <a:off x="1645920" y="2880360"/>
            <a:ext cx="731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14400" y="32004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Wins: Priority 1 (3-6 months)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54880" y="1005840"/>
          <a:ext cx="3931920" cy="2011680"/>
        </p:xfrm>
        <a:graphic>
          <a:graphicData uri="http://schemas.openxmlformats.org/drawingml/2006/table">
            <a:tbl>
              <a:tblPr/>
              <a:tblGrid>
                <a:gridCol w="594360"/>
                <a:gridCol w="1691640"/>
                <a:gridCol w="868680"/>
                <a:gridCol w="777240"/>
              </a:tblGrid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Rank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Use Case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Value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Implementation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KYC Automation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$45M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6 months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Fraud Detection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$65M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8 months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Gen AI Service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$52M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12 months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4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Portfolio Analytics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$38M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10 months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5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Credit Risk AI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$42M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dirty="0">
                          <a:solidFill>
                            <a:srgbClr val="000000"/>
                          </a:solidFill>
                        </a:rPr>
                        <a:t>9 months</a:t>
                      </a:r>
                      <a:endParaRPr lang="en-US" sz="9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Governance Framework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Appetite Definition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57200" y="1371600"/>
            <a:ext cx="91440" cy="274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7" name="Text 5"/>
          <p:cNvSpPr/>
          <p:nvPr/>
        </p:nvSpPr>
        <p:spPr>
          <a:xfrm>
            <a:off x="685800" y="137160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Accuracy &amp; Bias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783080"/>
            <a:ext cx="91440" cy="274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9" name="Text 7"/>
          <p:cNvSpPr/>
          <p:nvPr/>
        </p:nvSpPr>
        <p:spPr>
          <a:xfrm>
            <a:off x="685800" y="178308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Privacy &amp; Security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" y="2194560"/>
            <a:ext cx="91440" cy="274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1" name="Text 9"/>
          <p:cNvSpPr/>
          <p:nvPr/>
        </p:nvSpPr>
        <p:spPr>
          <a:xfrm>
            <a:off x="685800" y="219456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Compliance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606040"/>
            <a:ext cx="91440" cy="274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3" name="Text 11"/>
          <p:cNvSpPr/>
          <p:nvPr/>
        </p:nvSpPr>
        <p:spPr>
          <a:xfrm>
            <a:off x="685800" y="260604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Resilience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3017520"/>
            <a:ext cx="91440" cy="274320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15" name="Text 13"/>
          <p:cNvSpPr/>
          <p:nvPr/>
        </p:nvSpPr>
        <p:spPr>
          <a:xfrm>
            <a:off x="685800" y="3017520"/>
            <a:ext cx="3886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Third-Party Risk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5488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Governance Structure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754880" y="1371600"/>
            <a:ext cx="3931920" cy="9144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141732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AI Committee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120640" y="166420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oversight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120640" y="1865376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appetite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120640" y="206654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approval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54880" y="2560320"/>
            <a:ext cx="3931920" cy="9144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23" name="Text 21"/>
          <p:cNvSpPr/>
          <p:nvPr/>
        </p:nvSpPr>
        <p:spPr>
          <a:xfrm>
            <a:off x="4937760" y="260604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CoE Steering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120640" y="285292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 governance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120640" y="3054096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case prioritization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120640" y="325526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tracking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754880" y="3749040"/>
            <a:ext cx="3931920" cy="91440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28" name="Text 26"/>
          <p:cNvSpPr/>
          <p:nvPr/>
        </p:nvSpPr>
        <p:spPr>
          <a:xfrm>
            <a:off x="4937760" y="3794760"/>
            <a:ext cx="3566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&amp; Compliance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120640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governance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120640" y="4242816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Bias/fairness review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20640" y="444398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&amp; control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Landscape &amp; Compliance</a:t>
            </a:r>
            <a:endParaRPr lang="en-US" sz="36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05840"/>
          <a:ext cx="8229600" cy="2468880"/>
        </p:xfrm>
        <a:graphic>
          <a:graphicData uri="http://schemas.openxmlformats.org/drawingml/2006/table">
            <a:tbl>
              <a:tblPr/>
              <a:tblGrid>
                <a:gridCol w="1645920"/>
                <a:gridCol w="3017520"/>
                <a:gridCol w="3566160"/>
              </a:tblGrid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Regulation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Requirement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Our Approach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SR 11-7 (US)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Model risk governance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Board oversight, independent review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SS1/23 (ECB)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AI governance framework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CoE with risk/compliance integration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NIST AI RMF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Risk management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Four-phase assessment &amp; mitigation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EU AI Act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High-risk classification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Transparency, audit trails, testing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SAMA/CMA KSA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Local AI governance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Compliance matrix, quarterly reporting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36576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Roadmap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57200" y="4023360"/>
            <a:ext cx="1920240" cy="82296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8" name="Text 5"/>
          <p:cNvSpPr/>
          <p:nvPr/>
        </p:nvSpPr>
        <p:spPr>
          <a:xfrm>
            <a:off x="548640" y="406908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Q1 2024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548640" y="431596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framework, Risk policies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2560320" y="4023360"/>
            <a:ext cx="1920240" cy="82296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1" name="Text 8"/>
          <p:cNvSpPr/>
          <p:nvPr/>
        </p:nvSpPr>
        <p:spPr>
          <a:xfrm>
            <a:off x="2651760" y="406908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Q2 2024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2651760" y="431596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assessment, Security baseline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4663440" y="4023360"/>
            <a:ext cx="1920240" cy="82296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4" name="Text 11"/>
          <p:cNvSpPr/>
          <p:nvPr/>
        </p:nvSpPr>
        <p:spPr>
          <a:xfrm>
            <a:off x="4754880" y="406908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Q3 2024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4754880" y="431596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 validation, Audit readiness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6766560" y="4023360"/>
            <a:ext cx="1920240" cy="822960"/>
          </a:xfrm>
          <a:prstGeom prst="rect">
            <a:avLst/>
          </a:prstGeom>
          <a:solidFill>
            <a:srgbClr val="1B4F72"/>
          </a:solidFill>
          <a:ln/>
        </p:spPr>
      </p:sp>
      <p:sp>
        <p:nvSpPr>
          <p:cNvPr id="17" name="Text 14"/>
          <p:cNvSpPr/>
          <p:nvPr/>
        </p:nvSpPr>
        <p:spPr>
          <a:xfrm>
            <a:off x="6858000" y="406908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Q4 2024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6858000" y="4315968"/>
            <a:ext cx="1737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compliance, Board attestation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0"/>
            <a:ext cx="9144000" cy="73152"/>
          </a:xfrm>
          <a:prstGeom prst="rect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C9A2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Operating Model: CoE Structure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Staffing</a:t>
            </a:r>
            <a:endParaRPr lang="en-US" sz="14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4114800" cy="2011680"/>
        </p:xfrm>
        <a:graphic>
          <a:graphicData uri="http://schemas.openxmlformats.org/drawingml/2006/table">
            <a:tbl>
              <a:tblPr/>
              <a:tblGrid>
                <a:gridCol w="1828800"/>
                <a:gridCol w="914400"/>
                <a:gridCol w="1371600"/>
              </a:tblGrid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Role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FTEs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Reporting To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CoE Director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Chief Data Officer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ML Engineers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8-10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CoE Director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Data Scientists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6-8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CoE Director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AI Product Mgrs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4-5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CoE Director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Risk/Compliance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2-3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Chief Risk Officer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  <a:tr h="287383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22-30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Mixed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4754880" y="1005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Vendor &amp; Partnership Strategy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4754880" y="1371600"/>
            <a:ext cx="3931920" cy="685800"/>
          </a:xfrm>
          <a:prstGeom prst="rect">
            <a:avLst/>
          </a:prstGeom>
          <a:solidFill>
            <a:srgbClr val="E8E8E8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4937760" y="138988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 Platforms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4937760" y="161848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Azure, GCP</a:t>
            </a:r>
            <a:endParaRPr lang="en-US" sz="900" dirty="0"/>
          </a:p>
        </p:txBody>
      </p:sp>
      <p:sp>
        <p:nvSpPr>
          <p:cNvPr id="11" name="Text 8"/>
          <p:cNvSpPr/>
          <p:nvPr/>
        </p:nvSpPr>
        <p:spPr>
          <a:xfrm>
            <a:off x="4937760" y="180136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&amp; LLMs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4754880" y="2240280"/>
            <a:ext cx="3931920" cy="685800"/>
          </a:xfrm>
          <a:prstGeom prst="rect">
            <a:avLst/>
          </a:prstGeom>
          <a:solidFill>
            <a:srgbClr val="E8E8E8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937760" y="225856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Enterprise AI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4937760" y="248716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Databricks, Palantir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4937760" y="267004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&amp; ML platforms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754880" y="3108960"/>
            <a:ext cx="3931920" cy="685800"/>
          </a:xfrm>
          <a:prstGeom prst="rect">
            <a:avLst/>
          </a:prstGeom>
          <a:solidFill>
            <a:srgbClr val="E8E8E8"/>
          </a:solidFill>
          <a:ln w="12700">
            <a:solidFill>
              <a:srgbClr val="1B4F7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937760" y="312724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D1B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Consulting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4937760" y="3355848"/>
            <a:ext cx="3566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Rodney.AI, Deloitte</a:t>
            </a:r>
            <a:endParaRPr lang="en-US" sz="900" dirty="0"/>
          </a:p>
        </p:txBody>
      </p:sp>
      <p:sp>
        <p:nvSpPr>
          <p:cNvPr id="19" name="Text 16"/>
          <p:cNvSpPr/>
          <p:nvPr/>
        </p:nvSpPr>
        <p:spPr>
          <a:xfrm>
            <a:off x="4937760" y="3538728"/>
            <a:ext cx="35661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implementation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AI Briefing Pack Template</dc:title>
  <dc:subject>PptxGenJS Presentation</dc:subject>
  <dc:creator>Rodney.AI</dc:creator>
  <cp:lastModifiedBy>Rodney.AI</cp:lastModifiedBy>
  <cp:revision>1</cp:revision>
  <dcterms:created xsi:type="dcterms:W3CDTF">2026-04-20T08:28:44Z</dcterms:created>
  <dcterms:modified xsi:type="dcterms:W3CDTF">2026-04-20T08:28:44Z</dcterms:modified>
</cp:coreProperties>
</file>